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Extra Bold" charset="1" panose="020B0906030804020204"/>
      <p:regular r:id="rId12"/>
    </p:embeddedFont>
    <p:embeddedFont>
      <p:font typeface="Open Sans Extra Bold Italics" charset="1" panose="020B09060308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  <p:embeddedFont>
      <p:font typeface="Montserrat" charset="1" panose="00000500000000000000"/>
      <p:regular r:id="rId34"/>
    </p:embeddedFont>
    <p:embeddedFont>
      <p:font typeface="Montserrat Bold" charset="1" panose="00000800000000000000"/>
      <p:regular r:id="rId35"/>
    </p:embeddedFont>
    <p:embeddedFont>
      <p:font typeface="Montserrat Italics" charset="1" panose="00000500000000000000"/>
      <p:regular r:id="rId36"/>
    </p:embeddedFont>
    <p:embeddedFont>
      <p:font typeface="Montserrat Bold Italics" charset="1" panose="00000800000000000000"/>
      <p:regular r:id="rId37"/>
    </p:embeddedFont>
    <p:embeddedFont>
      <p:font typeface="Montserrat Thin" charset="1" panose="00000300000000000000"/>
      <p:regular r:id="rId38"/>
    </p:embeddedFont>
    <p:embeddedFont>
      <p:font typeface="Montserrat Thin Italics" charset="1" panose="00000300000000000000"/>
      <p:regular r:id="rId39"/>
    </p:embeddedFont>
    <p:embeddedFont>
      <p:font typeface="Montserrat Extra-Light" charset="1" panose="00000300000000000000"/>
      <p:regular r:id="rId40"/>
    </p:embeddedFont>
    <p:embeddedFont>
      <p:font typeface="Montserrat Extra-Light Italics" charset="1" panose="00000300000000000000"/>
      <p:regular r:id="rId41"/>
    </p:embeddedFont>
    <p:embeddedFont>
      <p:font typeface="Montserrat Light" charset="1" panose="00000400000000000000"/>
      <p:regular r:id="rId42"/>
    </p:embeddedFont>
    <p:embeddedFont>
      <p:font typeface="Montserrat Light Italics" charset="1" panose="00000400000000000000"/>
      <p:regular r:id="rId43"/>
    </p:embeddedFont>
    <p:embeddedFont>
      <p:font typeface="Montserrat Medium" charset="1" panose="00000600000000000000"/>
      <p:regular r:id="rId44"/>
    </p:embeddedFont>
    <p:embeddedFont>
      <p:font typeface="Montserrat Medium Italics" charset="1" panose="00000600000000000000"/>
      <p:regular r:id="rId45"/>
    </p:embeddedFont>
    <p:embeddedFont>
      <p:font typeface="Montserrat Semi-Bold" charset="1" panose="00000700000000000000"/>
      <p:regular r:id="rId46"/>
    </p:embeddedFont>
    <p:embeddedFont>
      <p:font typeface="Montserrat Semi-Bold Italics" charset="1" panose="00000700000000000000"/>
      <p:regular r:id="rId47"/>
    </p:embeddedFont>
    <p:embeddedFont>
      <p:font typeface="Montserrat Ultra-Bold" charset="1" panose="00000900000000000000"/>
      <p:regular r:id="rId48"/>
    </p:embeddedFont>
    <p:embeddedFont>
      <p:font typeface="Montserrat Ultra-Bold Italics" charset="1" panose="00000900000000000000"/>
      <p:regular r:id="rId49"/>
    </p:embeddedFont>
    <p:embeddedFont>
      <p:font typeface="Montserrat Heavy" charset="1" panose="00000A00000000000000"/>
      <p:regular r:id="rId50"/>
    </p:embeddedFont>
    <p:embeddedFont>
      <p:font typeface="Montserrat Heavy Italics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4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png" Type="http://schemas.openxmlformats.org/officeDocument/2006/relationships/image"/><Relationship Id="rId19" Target="../media/image30.svg" Type="http://schemas.openxmlformats.org/officeDocument/2006/relationships/image"/><Relationship Id="rId2" Target="../media/image4.jpeg" Type="http://schemas.openxmlformats.org/officeDocument/2006/relationships/image"/><Relationship Id="rId20" Target="../media/image31.png" Type="http://schemas.openxmlformats.org/officeDocument/2006/relationships/image"/><Relationship Id="rId21" Target="../media/image32.svg" Type="http://schemas.openxmlformats.org/officeDocument/2006/relationships/image"/><Relationship Id="rId22" Target="../media/image33.png" Type="http://schemas.openxmlformats.org/officeDocument/2006/relationships/image"/><Relationship Id="rId23" Target="../media/image34.sv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50"/>
            <a:ext cx="18297525" cy="10287000"/>
          </a:xfrm>
          <a:custGeom>
            <a:avLst/>
            <a:gdLst/>
            <a:ahLst/>
            <a:cxnLst/>
            <a:rect r="r" b="b" t="t" l="l"/>
            <a:pathLst>
              <a:path h="10287000" w="18297525">
                <a:moveTo>
                  <a:pt x="0" y="0"/>
                </a:moveTo>
                <a:lnTo>
                  <a:pt x="18297525" y="0"/>
                </a:lnTo>
                <a:lnTo>
                  <a:pt x="18297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-7447" r="0" b="-7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8320645" y="5458930"/>
            <a:ext cx="164671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319559"/>
            <a:ext cx="16230600" cy="152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3"/>
              </a:lnSpc>
              <a:spcBef>
                <a:spcPct val="0"/>
              </a:spcBef>
            </a:pPr>
            <a:r>
              <a:rPr lang="en-US" sz="8874">
                <a:solidFill>
                  <a:srgbClr val="FFFFFF"/>
                </a:solidFill>
                <a:latin typeface="Inter Bold"/>
              </a:rPr>
              <a:t>MEMORY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615" y="9079392"/>
            <a:ext cx="1360138" cy="65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</a:rPr>
              <a:t>2023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837695" y="6305192"/>
            <a:ext cx="1061261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 Bold"/>
              </a:rPr>
              <a:t>Projeto de Monitoramento de Servidores de Contact Center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7695" y="7254043"/>
            <a:ext cx="1061261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Open Sans Bold"/>
              </a:rPr>
              <a:t>WWW.MEMORYANALYTICS.COM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17811" y="4698833"/>
            <a:ext cx="2547241" cy="2830575"/>
          </a:xfrm>
          <a:custGeom>
            <a:avLst/>
            <a:gdLst/>
            <a:ahLst/>
            <a:cxnLst/>
            <a:rect r="r" b="b" t="t" l="l"/>
            <a:pathLst>
              <a:path h="2830575" w="2547241">
                <a:moveTo>
                  <a:pt x="0" y="0"/>
                </a:moveTo>
                <a:lnTo>
                  <a:pt x="2547241" y="0"/>
                </a:lnTo>
                <a:lnTo>
                  <a:pt x="2547241" y="2830575"/>
                </a:lnTo>
                <a:lnTo>
                  <a:pt x="0" y="283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69246" y="4698833"/>
            <a:ext cx="2830575" cy="2830575"/>
          </a:xfrm>
          <a:custGeom>
            <a:avLst/>
            <a:gdLst/>
            <a:ahLst/>
            <a:cxnLst/>
            <a:rect r="r" b="b" t="t" l="l"/>
            <a:pathLst>
              <a:path h="2830575" w="2830575">
                <a:moveTo>
                  <a:pt x="0" y="0"/>
                </a:moveTo>
                <a:lnTo>
                  <a:pt x="2830574" y="0"/>
                </a:lnTo>
                <a:lnTo>
                  <a:pt x="2830574" y="2830575"/>
                </a:lnTo>
                <a:lnTo>
                  <a:pt x="0" y="283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9912" y="1605334"/>
            <a:ext cx="8228176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FERRAMENTAS DE GESTÃO DE PROJETO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11926"/>
            <a:ext cx="8228176" cy="42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PLANNER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0445" y="7810191"/>
            <a:ext cx="8228176" cy="42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GIT 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642124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5" y="0"/>
                </a:lnTo>
                <a:lnTo>
                  <a:pt x="456205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44240" y="92610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CACAC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4343" y="2627378"/>
            <a:ext cx="13419314" cy="6744785"/>
            <a:chOff x="0" y="0"/>
            <a:chExt cx="6555742" cy="3295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55742" cy="3295032"/>
            </a:xfrm>
            <a:custGeom>
              <a:avLst/>
              <a:gdLst/>
              <a:ahLst/>
              <a:cxnLst/>
              <a:rect r="r" b="b" t="t" l="l"/>
              <a:pathLst>
                <a:path h="3295032" w="6555742">
                  <a:moveTo>
                    <a:pt x="0" y="0"/>
                  </a:moveTo>
                  <a:lnTo>
                    <a:pt x="6555742" y="0"/>
                  </a:lnTo>
                  <a:lnTo>
                    <a:pt x="6555742" y="3295032"/>
                  </a:lnTo>
                  <a:lnTo>
                    <a:pt x="0" y="3295032"/>
                  </a:lnTo>
                  <a:close/>
                </a:path>
              </a:pathLst>
            </a:custGeom>
            <a:solidFill>
              <a:srgbClr val="CACAC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12733" y="2955395"/>
            <a:ext cx="12662534" cy="6072752"/>
          </a:xfrm>
          <a:custGeom>
            <a:avLst/>
            <a:gdLst/>
            <a:ahLst/>
            <a:cxnLst/>
            <a:rect r="r" b="b" t="t" l="l"/>
            <a:pathLst>
              <a:path h="6072752" w="12662534">
                <a:moveTo>
                  <a:pt x="0" y="0"/>
                </a:moveTo>
                <a:lnTo>
                  <a:pt x="12662534" y="0"/>
                </a:lnTo>
                <a:lnTo>
                  <a:pt x="12662534" y="6072752"/>
                </a:lnTo>
                <a:lnTo>
                  <a:pt x="0" y="607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00448" y="1582555"/>
            <a:ext cx="10087104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NOSSO SITE INSTITUCIONAL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49100" y="3429016"/>
            <a:ext cx="5410200" cy="4803301"/>
            <a:chOff x="0" y="0"/>
            <a:chExt cx="1973656" cy="17522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3655" cy="1752257"/>
            </a:xfrm>
            <a:custGeom>
              <a:avLst/>
              <a:gdLst/>
              <a:ahLst/>
              <a:cxnLst/>
              <a:rect r="r" b="b" t="t" l="l"/>
              <a:pathLst>
                <a:path h="1752257" w="1973655">
                  <a:moveTo>
                    <a:pt x="0" y="0"/>
                  </a:moveTo>
                  <a:lnTo>
                    <a:pt x="1973655" y="0"/>
                  </a:lnTo>
                  <a:lnTo>
                    <a:pt x="1973655" y="1752257"/>
                  </a:lnTo>
                  <a:lnTo>
                    <a:pt x="0" y="1752257"/>
                  </a:lnTo>
                  <a:close/>
                </a:path>
              </a:pathLst>
            </a:custGeom>
            <a:solidFill>
              <a:srgbClr val="A3A3A3">
                <a:alpha val="12941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38900" y="3429016"/>
            <a:ext cx="5410200" cy="4803301"/>
            <a:chOff x="0" y="0"/>
            <a:chExt cx="1973656" cy="1752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3655" cy="1752257"/>
            </a:xfrm>
            <a:custGeom>
              <a:avLst/>
              <a:gdLst/>
              <a:ahLst/>
              <a:cxnLst/>
              <a:rect r="r" b="b" t="t" l="l"/>
              <a:pathLst>
                <a:path h="1752257" w="1973655">
                  <a:moveTo>
                    <a:pt x="0" y="0"/>
                  </a:moveTo>
                  <a:lnTo>
                    <a:pt x="1973655" y="0"/>
                  </a:lnTo>
                  <a:lnTo>
                    <a:pt x="1973655" y="1752257"/>
                  </a:lnTo>
                  <a:lnTo>
                    <a:pt x="0" y="1752257"/>
                  </a:lnTo>
                  <a:close/>
                </a:path>
              </a:pathLst>
            </a:custGeom>
            <a:solidFill>
              <a:srgbClr val="A3A3A3">
                <a:alpha val="12941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429016"/>
            <a:ext cx="5410200" cy="4803301"/>
            <a:chOff x="0" y="0"/>
            <a:chExt cx="1973656" cy="1752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73655" cy="1752257"/>
            </a:xfrm>
            <a:custGeom>
              <a:avLst/>
              <a:gdLst/>
              <a:ahLst/>
              <a:cxnLst/>
              <a:rect r="r" b="b" t="t" l="l"/>
              <a:pathLst>
                <a:path h="1752257" w="1973655">
                  <a:moveTo>
                    <a:pt x="0" y="0"/>
                  </a:moveTo>
                  <a:lnTo>
                    <a:pt x="1973655" y="0"/>
                  </a:lnTo>
                  <a:lnTo>
                    <a:pt x="1973655" y="1752257"/>
                  </a:lnTo>
                  <a:lnTo>
                    <a:pt x="0" y="1752257"/>
                  </a:lnTo>
                  <a:close/>
                </a:path>
              </a:pathLst>
            </a:custGeom>
            <a:solidFill>
              <a:srgbClr val="A3A3A3">
                <a:alpha val="12941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97679" y="1681228"/>
            <a:ext cx="1069264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PARTE TÉCNICA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66221" y="4681908"/>
            <a:ext cx="1967754" cy="33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 Bold"/>
              </a:rPr>
              <a:t>Modelagem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677" y="3763463"/>
            <a:ext cx="1291498" cy="1291498"/>
          </a:xfrm>
          <a:custGeom>
            <a:avLst/>
            <a:gdLst/>
            <a:ahLst/>
            <a:cxnLst/>
            <a:rect r="r" b="b" t="t" l="l"/>
            <a:pathLst>
              <a:path h="1291498" w="1291498">
                <a:moveTo>
                  <a:pt x="0" y="0"/>
                </a:moveTo>
                <a:lnTo>
                  <a:pt x="1291498" y="0"/>
                </a:lnTo>
                <a:lnTo>
                  <a:pt x="1291498" y="1291497"/>
                </a:lnTo>
                <a:lnTo>
                  <a:pt x="0" y="129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2214" y="4712491"/>
            <a:ext cx="887431" cy="34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  <a:spcBef>
                <a:spcPct val="0"/>
              </a:spcBef>
            </a:pPr>
            <a:r>
              <a:rPr lang="en-US" sz="1949">
                <a:solidFill>
                  <a:srgbClr val="FFFFFF"/>
                </a:solidFill>
                <a:latin typeface="Inter Bold"/>
              </a:rPr>
              <a:t>My</a:t>
            </a:r>
            <a:r>
              <a:rPr lang="en-US" sz="1949">
                <a:solidFill>
                  <a:srgbClr val="FFDE59"/>
                </a:solidFill>
                <a:latin typeface="Inter Bold"/>
              </a:rPr>
              <a:t>SQL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99921" y="5968257"/>
            <a:ext cx="1357011" cy="1357011"/>
          </a:xfrm>
          <a:custGeom>
            <a:avLst/>
            <a:gdLst/>
            <a:ahLst/>
            <a:cxnLst/>
            <a:rect r="r" b="b" t="t" l="l"/>
            <a:pathLst>
              <a:path h="1357011" w="1357011">
                <a:moveTo>
                  <a:pt x="0" y="0"/>
                </a:moveTo>
                <a:lnTo>
                  <a:pt x="1357010" y="0"/>
                </a:lnTo>
                <a:lnTo>
                  <a:pt x="1357010" y="1357011"/>
                </a:lnTo>
                <a:lnTo>
                  <a:pt x="0" y="135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66221" y="6974098"/>
            <a:ext cx="2710704" cy="33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 Bold"/>
              </a:rPr>
              <a:t>Cliente Linux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804038" y="5479245"/>
            <a:ext cx="1500325" cy="1500325"/>
          </a:xfrm>
          <a:custGeom>
            <a:avLst/>
            <a:gdLst/>
            <a:ahLst/>
            <a:cxnLst/>
            <a:rect r="r" b="b" t="t" l="l"/>
            <a:pathLst>
              <a:path h="1500325" w="1500325">
                <a:moveTo>
                  <a:pt x="0" y="0"/>
                </a:moveTo>
                <a:lnTo>
                  <a:pt x="1500324" y="0"/>
                </a:lnTo>
                <a:lnTo>
                  <a:pt x="1500324" y="1500324"/>
                </a:lnTo>
                <a:lnTo>
                  <a:pt x="0" y="1500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30311" y="4792080"/>
            <a:ext cx="3447778" cy="33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Ferramentas de help desk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926628" y="3872661"/>
            <a:ext cx="1382117" cy="1374578"/>
          </a:xfrm>
          <a:custGeom>
            <a:avLst/>
            <a:gdLst/>
            <a:ahLst/>
            <a:cxnLst/>
            <a:rect r="r" b="b" t="t" l="l"/>
            <a:pathLst>
              <a:path h="1374578" w="1382117">
                <a:moveTo>
                  <a:pt x="0" y="0"/>
                </a:moveTo>
                <a:lnTo>
                  <a:pt x="1382117" y="0"/>
                </a:lnTo>
                <a:lnTo>
                  <a:pt x="1382117" y="1374578"/>
                </a:lnTo>
                <a:lnTo>
                  <a:pt x="0" y="1374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480195" y="4681908"/>
            <a:ext cx="2255730" cy="33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 Bold"/>
              </a:rPr>
              <a:t>Captura de dados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720479" y="5904875"/>
            <a:ext cx="1365074" cy="1483776"/>
          </a:xfrm>
          <a:custGeom>
            <a:avLst/>
            <a:gdLst/>
            <a:ahLst/>
            <a:cxnLst/>
            <a:rect r="r" b="b" t="t" l="l"/>
            <a:pathLst>
              <a:path h="1483776" w="1365074">
                <a:moveTo>
                  <a:pt x="0" y="0"/>
                </a:moveTo>
                <a:lnTo>
                  <a:pt x="1365074" y="0"/>
                </a:lnTo>
                <a:lnTo>
                  <a:pt x="1365074" y="1483776"/>
                </a:lnTo>
                <a:lnTo>
                  <a:pt x="0" y="1483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371303" y="6974098"/>
            <a:ext cx="2255730" cy="33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71616"/>
                </a:solidFill>
                <a:latin typeface="Open Sans Bold"/>
              </a:rPr>
              <a:t>Login e cadastro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041994" y="5143500"/>
            <a:ext cx="255531" cy="4114800"/>
            <a:chOff x="0" y="0"/>
            <a:chExt cx="818714" cy="13183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8713" cy="13183685"/>
            </a:xfrm>
            <a:custGeom>
              <a:avLst/>
              <a:gdLst/>
              <a:ahLst/>
              <a:cxnLst/>
              <a:rect r="r" b="b" t="t" l="l"/>
              <a:pathLst>
                <a:path h="13183685" w="818713">
                  <a:moveTo>
                    <a:pt x="0" y="0"/>
                  </a:moveTo>
                  <a:lnTo>
                    <a:pt x="818713" y="0"/>
                  </a:lnTo>
                  <a:lnTo>
                    <a:pt x="818713" y="13183685"/>
                  </a:lnTo>
                  <a:lnTo>
                    <a:pt x="0" y="13183685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497475" y="684911"/>
            <a:ext cx="1655805" cy="1655805"/>
          </a:xfrm>
          <a:custGeom>
            <a:avLst/>
            <a:gdLst/>
            <a:ahLst/>
            <a:cxnLst/>
            <a:rect r="r" b="b" t="t" l="l"/>
            <a:pathLst>
              <a:path h="1655805" w="1655805">
                <a:moveTo>
                  <a:pt x="0" y="0"/>
                </a:moveTo>
                <a:lnTo>
                  <a:pt x="1655805" y="0"/>
                </a:lnTo>
                <a:lnTo>
                  <a:pt x="1655805" y="1655805"/>
                </a:lnTo>
                <a:lnTo>
                  <a:pt x="0" y="165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751102" y="352305"/>
            <a:ext cx="962523" cy="4114800"/>
            <a:chOff x="0" y="0"/>
            <a:chExt cx="3083891" cy="13183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83891" cy="13183685"/>
            </a:xfrm>
            <a:custGeom>
              <a:avLst/>
              <a:gdLst/>
              <a:ahLst/>
              <a:cxnLst/>
              <a:rect r="r" b="b" t="t" l="l"/>
              <a:pathLst>
                <a:path h="13183685" w="3083891">
                  <a:moveTo>
                    <a:pt x="0" y="0"/>
                  </a:moveTo>
                  <a:lnTo>
                    <a:pt x="3083891" y="0"/>
                  </a:lnTo>
                  <a:lnTo>
                    <a:pt x="3083891" y="13183685"/>
                  </a:lnTo>
                  <a:lnTo>
                    <a:pt x="0" y="13183685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938956" y="2735231"/>
            <a:ext cx="10557971" cy="5497692"/>
          </a:xfrm>
          <a:custGeom>
            <a:avLst/>
            <a:gdLst/>
            <a:ahLst/>
            <a:cxnLst/>
            <a:rect r="r" b="b" t="t" l="l"/>
            <a:pathLst>
              <a:path h="5497692" w="10557971">
                <a:moveTo>
                  <a:pt x="0" y="0"/>
                </a:moveTo>
                <a:lnTo>
                  <a:pt x="10557971" y="0"/>
                </a:lnTo>
                <a:lnTo>
                  <a:pt x="10557971" y="5497693"/>
                </a:lnTo>
                <a:lnTo>
                  <a:pt x="0" y="5497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15607168" y="-2301638"/>
            <a:ext cx="137370" cy="9033039"/>
            <a:chOff x="0" y="0"/>
            <a:chExt cx="440127" cy="289415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0127" cy="28941564"/>
            </a:xfrm>
            <a:custGeom>
              <a:avLst/>
              <a:gdLst/>
              <a:ahLst/>
              <a:cxnLst/>
              <a:rect r="r" b="b" t="t" l="l"/>
              <a:pathLst>
                <a:path h="28941564" w="440127">
                  <a:moveTo>
                    <a:pt x="0" y="0"/>
                  </a:moveTo>
                  <a:lnTo>
                    <a:pt x="440127" y="0"/>
                  </a:lnTo>
                  <a:lnTo>
                    <a:pt x="440127" y="28941564"/>
                  </a:lnTo>
                  <a:lnTo>
                    <a:pt x="0" y="28941564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31295" y="4772661"/>
            <a:ext cx="3434209" cy="6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nter"/>
              </a:rPr>
              <a:t>&lt;Conectado /&gt;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891" y="1046206"/>
            <a:ext cx="7620893" cy="94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PLATAFORMA SLACK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39981"/>
            <a:ext cx="5226094" cy="110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"/>
              </a:rPr>
              <a:t>Aplicação de Comunicação para as Empresas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0112" y="6174815"/>
            <a:ext cx="2710904" cy="6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nter"/>
              </a:rPr>
              <a:t>&lt;Simples /&gt;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5782" y="7576970"/>
            <a:ext cx="2645234" cy="6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Inter"/>
              </a:rPr>
              <a:t>&lt;Flexível /&gt;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1012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01012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38745" y="683779"/>
            <a:ext cx="10028151" cy="10028151"/>
          </a:xfrm>
          <a:custGeom>
            <a:avLst/>
            <a:gdLst/>
            <a:ahLst/>
            <a:cxnLst/>
            <a:rect r="r" b="b" t="t" l="l"/>
            <a:pathLst>
              <a:path h="10028151" w="10028151">
                <a:moveTo>
                  <a:pt x="0" y="0"/>
                </a:moveTo>
                <a:lnTo>
                  <a:pt x="10028151" y="0"/>
                </a:lnTo>
                <a:lnTo>
                  <a:pt x="10028151" y="10028152"/>
                </a:lnTo>
                <a:lnTo>
                  <a:pt x="0" y="1002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94627" y="1670685"/>
            <a:ext cx="9288593" cy="402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01012C"/>
                </a:solidFill>
                <a:latin typeface="Montserrat Ultra-Bold"/>
              </a:rPr>
              <a:t>OBRIGADO POR SUA ATENÇÃO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4627" y="5795414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ALGUMA PERGUNTA?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0792" y="952500"/>
            <a:ext cx="45186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Memory Analytics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2899881"/>
            <a:ext cx="18342387" cy="3393446"/>
            <a:chOff x="0" y="0"/>
            <a:chExt cx="24456516" cy="452459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33555" r="0" b="33555"/>
            <a:stretch>
              <a:fillRect/>
            </a:stretch>
          </p:blipFill>
          <p:spPr>
            <a:xfrm flipH="false" flipV="false">
              <a:off x="0" y="0"/>
              <a:ext cx="24456516" cy="452459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3166124" y="5732842"/>
            <a:ext cx="12010140" cy="3012467"/>
            <a:chOff x="0" y="0"/>
            <a:chExt cx="4381331" cy="1098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81331" cy="1098956"/>
            </a:xfrm>
            <a:custGeom>
              <a:avLst/>
              <a:gdLst/>
              <a:ahLst/>
              <a:cxnLst/>
              <a:rect r="r" b="b" t="t" l="l"/>
              <a:pathLst>
                <a:path h="1098956" w="4381331">
                  <a:moveTo>
                    <a:pt x="0" y="0"/>
                  </a:moveTo>
                  <a:lnTo>
                    <a:pt x="4381331" y="0"/>
                  </a:lnTo>
                  <a:lnTo>
                    <a:pt x="4381331" y="1098956"/>
                  </a:lnTo>
                  <a:lnTo>
                    <a:pt x="0" y="1098956"/>
                  </a:lnTo>
                  <a:close/>
                </a:path>
              </a:pathLst>
            </a:custGeom>
            <a:solidFill>
              <a:srgbClr val="F4F2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539423" y="6025617"/>
            <a:ext cx="11263541" cy="251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</a:pPr>
            <a:r>
              <a:rPr lang="en-US" sz="2052">
                <a:solidFill>
                  <a:srgbClr val="171616"/>
                </a:solidFill>
                <a:latin typeface="Open Sans"/>
              </a:rPr>
              <a:t>Somos uma startup de tecnologia e desenvolvimento de sistemas nacional</a:t>
            </a:r>
            <a:r>
              <a:rPr lang="en-US" sz="2052">
                <a:solidFill>
                  <a:srgbClr val="171616"/>
                </a:solidFill>
                <a:latin typeface="Open Sans"/>
              </a:rPr>
              <a:t> fundada em 2023 voltada para o segmento de monitoramento de servidor de contact center.</a:t>
            </a:r>
          </a:p>
          <a:p>
            <a:pPr algn="ctr">
              <a:lnSpc>
                <a:spcPts val="2872"/>
              </a:lnSpc>
            </a:pPr>
          </a:p>
          <a:p>
            <a:pPr algn="ctr">
              <a:lnSpc>
                <a:spcPts val="2872"/>
              </a:lnSpc>
            </a:pPr>
            <a:r>
              <a:rPr lang="en-US" sz="2052">
                <a:solidFill>
                  <a:srgbClr val="171616"/>
                </a:solidFill>
                <a:latin typeface="Open Sans"/>
              </a:rPr>
              <a:t>Criando um sistema de monitoramento em tempo real podendo ser visualizado também via web, juntamente com alertas de uso excessivo de memória, histórico e análise de dados, relatórios de desempenho e integração com outras métricas, conhecido como M.O.S.</a:t>
            </a:r>
          </a:p>
          <a:p>
            <a:pPr algn="ctr">
              <a:lnSpc>
                <a:spcPts val="2872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682738" y="8365849"/>
            <a:ext cx="2976911" cy="758920"/>
            <a:chOff x="0" y="0"/>
            <a:chExt cx="6463964" cy="16478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63964" cy="1647893"/>
            </a:xfrm>
            <a:custGeom>
              <a:avLst/>
              <a:gdLst/>
              <a:ahLst/>
              <a:cxnLst/>
              <a:rect r="r" b="b" t="t" l="l"/>
              <a:pathLst>
                <a:path h="1647893" w="6463964">
                  <a:moveTo>
                    <a:pt x="0" y="0"/>
                  </a:moveTo>
                  <a:lnTo>
                    <a:pt x="6463964" y="0"/>
                  </a:lnTo>
                  <a:lnTo>
                    <a:pt x="6463964" y="1647893"/>
                  </a:lnTo>
                  <a:lnTo>
                    <a:pt x="0" y="1647893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288303" y="33363"/>
            <a:ext cx="1251120" cy="1251120"/>
          </a:xfrm>
          <a:custGeom>
            <a:avLst/>
            <a:gdLst/>
            <a:ahLst/>
            <a:cxnLst/>
            <a:rect r="r" b="b" t="t" l="l"/>
            <a:pathLst>
              <a:path h="1251120" w="1251120">
                <a:moveTo>
                  <a:pt x="0" y="0"/>
                </a:moveTo>
                <a:lnTo>
                  <a:pt x="1251120" y="0"/>
                </a:lnTo>
                <a:lnTo>
                  <a:pt x="1251120" y="1251120"/>
                </a:lnTo>
                <a:lnTo>
                  <a:pt x="0" y="125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55894" y="1398106"/>
            <a:ext cx="1623060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12C"/>
                </a:solidFill>
                <a:latin typeface="Inter Bold"/>
              </a:rPr>
              <a:t>CONHEÇA A NOSSA EMPRESA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9653" y="524340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59223" y="2212935"/>
            <a:ext cx="2632550" cy="2580246"/>
            <a:chOff x="0" y="0"/>
            <a:chExt cx="3510067" cy="344032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493344" y="2212935"/>
            <a:ext cx="2632550" cy="2580246"/>
            <a:chOff x="0" y="0"/>
            <a:chExt cx="3510067" cy="344032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123755" y="2212935"/>
            <a:ext cx="2632550" cy="2580246"/>
            <a:chOff x="0" y="0"/>
            <a:chExt cx="3510067" cy="344032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861078" y="6348731"/>
            <a:ext cx="2632550" cy="2580246"/>
            <a:chOff x="0" y="0"/>
            <a:chExt cx="3510067" cy="344032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7495200" y="6348731"/>
            <a:ext cx="2632550" cy="2580246"/>
            <a:chOff x="0" y="0"/>
            <a:chExt cx="3510067" cy="344032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9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3125610" y="6348731"/>
            <a:ext cx="2632550" cy="2580246"/>
            <a:chOff x="0" y="0"/>
            <a:chExt cx="3510067" cy="344032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0" t="10794" r="0" b="10794"/>
            <a:stretch>
              <a:fillRect/>
            </a:stretch>
          </p:blipFill>
          <p:spPr>
            <a:xfrm flipH="false" flipV="false">
              <a:off x="0" y="0"/>
              <a:ext cx="3510067" cy="3440328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59223" y="5124398"/>
            <a:ext cx="2632550" cy="3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DANILO BRITO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3344" y="5124398"/>
            <a:ext cx="2780536" cy="3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DAVI ALEXANDRE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67337" y="5404278"/>
            <a:ext cx="2632550" cy="3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Desenvolvedor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3755" y="5124398"/>
            <a:ext cx="2632550" cy="3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Felipe Guerrino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23755" y="5429525"/>
            <a:ext cx="2632550" cy="3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Desenvolvedor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62371" y="756676"/>
            <a:ext cx="1069264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12C"/>
                </a:solidFill>
                <a:latin typeface="Inter Bold"/>
              </a:rPr>
              <a:t>NOSSA EQUIPE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1078" y="9260194"/>
            <a:ext cx="2632550" cy="33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Isabela Noronha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95200" y="9260194"/>
            <a:ext cx="2778680" cy="33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Otávio Walkovics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25610" y="9260194"/>
            <a:ext cx="2632550" cy="3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1981" spc="285">
                <a:solidFill>
                  <a:srgbClr val="171616"/>
                </a:solidFill>
                <a:latin typeface="Open Sans Bold"/>
              </a:rPr>
              <a:t>Paulo Reis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61078" y="5429525"/>
            <a:ext cx="2632550" cy="3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Product Owner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59223" y="9565382"/>
            <a:ext cx="2632550" cy="3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Desenvolvedora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67337" y="9565382"/>
            <a:ext cx="2632550" cy="30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Desenvolvedor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23755" y="9565321"/>
            <a:ext cx="2632550" cy="30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1816" spc="261">
                <a:solidFill>
                  <a:srgbClr val="171616"/>
                </a:solidFill>
                <a:latin typeface="Open Sans Light"/>
              </a:rPr>
              <a:t>Scrum Master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7867" y="7363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93227" y="2059217"/>
            <a:ext cx="8728411" cy="2373871"/>
            <a:chOff x="0" y="0"/>
            <a:chExt cx="3184148" cy="865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84148" cy="865995"/>
            </a:xfrm>
            <a:custGeom>
              <a:avLst/>
              <a:gdLst/>
              <a:ahLst/>
              <a:cxnLst/>
              <a:rect r="r" b="b" t="t" l="l"/>
              <a:pathLst>
                <a:path h="865995" w="3184148">
                  <a:moveTo>
                    <a:pt x="0" y="0"/>
                  </a:moveTo>
                  <a:lnTo>
                    <a:pt x="3184148" y="0"/>
                  </a:lnTo>
                  <a:lnTo>
                    <a:pt x="3184148" y="865995"/>
                  </a:lnTo>
                  <a:lnTo>
                    <a:pt x="0" y="865995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93227" y="4433088"/>
            <a:ext cx="8728411" cy="2373871"/>
            <a:chOff x="0" y="0"/>
            <a:chExt cx="3184148" cy="865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4148" cy="865995"/>
            </a:xfrm>
            <a:custGeom>
              <a:avLst/>
              <a:gdLst/>
              <a:ahLst/>
              <a:cxnLst/>
              <a:rect r="r" b="b" t="t" l="l"/>
              <a:pathLst>
                <a:path h="865995" w="3184148">
                  <a:moveTo>
                    <a:pt x="0" y="0"/>
                  </a:moveTo>
                  <a:lnTo>
                    <a:pt x="3184148" y="0"/>
                  </a:lnTo>
                  <a:lnTo>
                    <a:pt x="3184148" y="865995"/>
                  </a:lnTo>
                  <a:lnTo>
                    <a:pt x="0" y="865995"/>
                  </a:lnTo>
                  <a:close/>
                </a:path>
              </a:pathLst>
            </a:custGeom>
            <a:solidFill>
              <a:srgbClr val="F4F2F2">
                <a:alpha val="6000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93227" y="6806959"/>
            <a:ext cx="8728411" cy="2373871"/>
            <a:chOff x="0" y="0"/>
            <a:chExt cx="3184148" cy="8659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4148" cy="865995"/>
            </a:xfrm>
            <a:custGeom>
              <a:avLst/>
              <a:gdLst/>
              <a:ahLst/>
              <a:cxnLst/>
              <a:rect r="r" b="b" t="t" l="l"/>
              <a:pathLst>
                <a:path h="865995" w="3184148">
                  <a:moveTo>
                    <a:pt x="0" y="0"/>
                  </a:moveTo>
                  <a:lnTo>
                    <a:pt x="3184148" y="0"/>
                  </a:lnTo>
                  <a:lnTo>
                    <a:pt x="3184148" y="865995"/>
                  </a:lnTo>
                  <a:lnTo>
                    <a:pt x="0" y="865995"/>
                  </a:lnTo>
                  <a:close/>
                </a:path>
              </a:pathLst>
            </a:custGeom>
            <a:solidFill>
              <a:srgbClr val="F4F2F2">
                <a:alpha val="2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27194" y="1582693"/>
            <a:ext cx="4494243" cy="7121613"/>
            <a:chOff x="0" y="0"/>
            <a:chExt cx="5992324" cy="949548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36857" t="0" r="36857" b="37552"/>
            <a:stretch>
              <a:fillRect/>
            </a:stretch>
          </p:blipFill>
          <p:spPr>
            <a:xfrm flipH="false" flipV="false">
              <a:off x="0" y="0"/>
              <a:ext cx="5992324" cy="9495484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2065201" y="7433189"/>
            <a:ext cx="3914317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Caso um unico serviço esteja sendo muito utilizado, poderá acarretar em sobrecargas no servidor, impactando assim outros serviços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201" y="5059318"/>
            <a:ext cx="3914317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Para evitar maiores gastos com infraestrutura, os serviços dessas empresas são concentrados, na maioria das vezes, em um unico servidor comun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03678" y="2450814"/>
            <a:ext cx="2997646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Contact Center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 x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Call Center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5201" y="2685447"/>
            <a:ext cx="3914317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</a:rPr>
              <a:t>A partir da evolução tecnologica, as empresas de comunicação com clientes também tiveram que evoluir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65636" y="517525"/>
            <a:ext cx="327373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71616"/>
                </a:solidFill>
                <a:latin typeface="Open Sans Bold"/>
              </a:rPr>
              <a:t>Contexto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3678" y="5153025"/>
            <a:ext cx="299764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Afunilamento dos servidores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03678" y="7673734"/>
            <a:ext cx="299764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Sobrecarga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7483" y="3126969"/>
            <a:ext cx="6012730" cy="6131331"/>
            <a:chOff x="0" y="0"/>
            <a:chExt cx="8016973" cy="81751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178763" y="7840213"/>
              <a:ext cx="458258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100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88385" y="7840213"/>
              <a:ext cx="458258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500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721630" y="7840213"/>
              <a:ext cx="611011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1000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1418055" y="153160"/>
              <a:ext cx="6598919" cy="7585278"/>
              <a:chOff x="0" y="0"/>
              <a:chExt cx="10287000" cy="1182462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2358576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4723501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7088427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9453352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11818279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1287706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5.000.000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88481"/>
              <a:ext cx="1287706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4.000.000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005536"/>
              <a:ext cx="1287706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3.000.000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522592"/>
              <a:ext cx="1287706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2.000.000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039648"/>
              <a:ext cx="1287706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1.000.000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67233" y="7556703"/>
              <a:ext cx="220473" cy="3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5"/>
                </a:lnSpc>
              </a:pPr>
              <a:r>
                <a:rPr lang="en-US" sz="1539">
                  <a:solidFill>
                    <a:srgbClr val="000000"/>
                  </a:solidFill>
                  <a:latin typeface="Open Sans Extra Bold"/>
                </a:rPr>
                <a:t>0 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1418055" y="149087"/>
              <a:ext cx="6598919" cy="7589352"/>
              <a:chOff x="0" y="-6350"/>
              <a:chExt cx="10287000" cy="1183097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0635815"/>
                <a:ext cx="3086100" cy="1188813"/>
              </a:xfrm>
              <a:custGeom>
                <a:avLst/>
                <a:gdLst/>
                <a:ahLst/>
                <a:cxnLst/>
                <a:rect r="r" b="b" t="t" l="l"/>
                <a:pathLst>
                  <a:path h="1188813" w="3086100">
                    <a:moveTo>
                      <a:pt x="0" y="1188814"/>
                    </a:moveTo>
                    <a:lnTo>
                      <a:pt x="0" y="246888"/>
                    </a:lnTo>
                    <a:cubicBezTo>
                      <a:pt x="0" y="181409"/>
                      <a:pt x="26011" y="118612"/>
                      <a:pt x="72312" y="72312"/>
                    </a:cubicBezTo>
                    <a:cubicBezTo>
                      <a:pt x="118612" y="26012"/>
                      <a:pt x="181409" y="0"/>
                      <a:pt x="246888" y="0"/>
                    </a:cubicBezTo>
                    <a:lnTo>
                      <a:pt x="2839212" y="0"/>
                    </a:lnTo>
                    <a:cubicBezTo>
                      <a:pt x="2904691" y="0"/>
                      <a:pt x="2967488" y="26012"/>
                      <a:pt x="3013788" y="72312"/>
                    </a:cubicBezTo>
                    <a:cubicBezTo>
                      <a:pt x="3060089" y="118612"/>
                      <a:pt x="3086100" y="181409"/>
                      <a:pt x="3086100" y="246888"/>
                    </a:cubicBezTo>
                    <a:lnTo>
                      <a:pt x="3086100" y="118881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3600450" y="5905964"/>
                <a:ext cx="3086100" cy="5918664"/>
              </a:xfrm>
              <a:custGeom>
                <a:avLst/>
                <a:gdLst/>
                <a:ahLst/>
                <a:cxnLst/>
                <a:rect r="r" b="b" t="t" l="l"/>
                <a:pathLst>
                  <a:path h="5918664" w="3086100">
                    <a:moveTo>
                      <a:pt x="0" y="5918665"/>
                    </a:moveTo>
                    <a:lnTo>
                      <a:pt x="0" y="246888"/>
                    </a:lnTo>
                    <a:cubicBezTo>
                      <a:pt x="0" y="110535"/>
                      <a:pt x="110536" y="0"/>
                      <a:pt x="246888" y="0"/>
                    </a:cubicBezTo>
                    <a:lnTo>
                      <a:pt x="2839212" y="0"/>
                    </a:lnTo>
                    <a:cubicBezTo>
                      <a:pt x="2975564" y="0"/>
                      <a:pt x="3086100" y="110535"/>
                      <a:pt x="3086100" y="246888"/>
                    </a:cubicBezTo>
                    <a:lnTo>
                      <a:pt x="3086100" y="59186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7200900" y="-6350"/>
                <a:ext cx="3086100" cy="11830979"/>
              </a:xfrm>
              <a:custGeom>
                <a:avLst/>
                <a:gdLst/>
                <a:ahLst/>
                <a:cxnLst/>
                <a:rect r="r" b="b" t="t" l="l"/>
                <a:pathLst>
                  <a:path h="11830979" w="3086100">
                    <a:moveTo>
                      <a:pt x="0" y="11830979"/>
                    </a:moveTo>
                    <a:lnTo>
                      <a:pt x="0" y="246888"/>
                    </a:lnTo>
                    <a:cubicBezTo>
                      <a:pt x="0" y="181409"/>
                      <a:pt x="26012" y="118612"/>
                      <a:pt x="72312" y="72312"/>
                    </a:cubicBezTo>
                    <a:cubicBezTo>
                      <a:pt x="118612" y="26011"/>
                      <a:pt x="181409" y="0"/>
                      <a:pt x="246888" y="0"/>
                    </a:cubicBezTo>
                    <a:lnTo>
                      <a:pt x="2839212" y="0"/>
                    </a:lnTo>
                    <a:cubicBezTo>
                      <a:pt x="2904691" y="0"/>
                      <a:pt x="2967488" y="26011"/>
                      <a:pt x="3013788" y="72312"/>
                    </a:cubicBezTo>
                    <a:cubicBezTo>
                      <a:pt x="3060088" y="118612"/>
                      <a:pt x="3086100" y="181409"/>
                      <a:pt x="3086100" y="246888"/>
                    </a:cubicBezTo>
                    <a:lnTo>
                      <a:pt x="3086100" y="1183097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10535847" y="3089415"/>
            <a:ext cx="6495351" cy="6275570"/>
            <a:chOff x="0" y="0"/>
            <a:chExt cx="8660468" cy="836742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2086734" y="8029246"/>
              <a:ext cx="461328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100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698586" y="8029246"/>
              <a:ext cx="461328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500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233536" y="8029246"/>
              <a:ext cx="615133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1000</a:t>
              </a:r>
            </a:p>
          </p:txBody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1198033" y="154803"/>
              <a:ext cx="7462435" cy="7771785"/>
              <a:chOff x="0" y="0"/>
              <a:chExt cx="17012575" cy="1771782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-6350"/>
                <a:ext cx="170125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7012576">
                    <a:moveTo>
                      <a:pt x="0" y="0"/>
                    </a:moveTo>
                    <a:lnTo>
                      <a:pt x="17012576" y="0"/>
                    </a:lnTo>
                    <a:lnTo>
                      <a:pt x="17012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4423105"/>
                <a:ext cx="170125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7012576">
                    <a:moveTo>
                      <a:pt x="0" y="0"/>
                    </a:moveTo>
                    <a:lnTo>
                      <a:pt x="17012576" y="0"/>
                    </a:lnTo>
                    <a:lnTo>
                      <a:pt x="17012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8852560"/>
                <a:ext cx="170125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7012576">
                    <a:moveTo>
                      <a:pt x="0" y="0"/>
                    </a:moveTo>
                    <a:lnTo>
                      <a:pt x="17012576" y="0"/>
                    </a:lnTo>
                    <a:lnTo>
                      <a:pt x="17012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13282016"/>
                <a:ext cx="170125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7012576">
                    <a:moveTo>
                      <a:pt x="0" y="0"/>
                    </a:moveTo>
                    <a:lnTo>
                      <a:pt x="17012576" y="0"/>
                    </a:lnTo>
                    <a:lnTo>
                      <a:pt x="17012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17711471"/>
                <a:ext cx="170125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7012576">
                    <a:moveTo>
                      <a:pt x="0" y="0"/>
                    </a:moveTo>
                    <a:lnTo>
                      <a:pt x="17012576" y="0"/>
                    </a:lnTo>
                    <a:lnTo>
                      <a:pt x="17012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1066800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100.000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53805" y="1914371"/>
              <a:ext cx="912995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75.000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53805" y="3857317"/>
              <a:ext cx="912995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50.000 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3805" y="5800264"/>
              <a:ext cx="912995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25.000 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844753" y="7743210"/>
              <a:ext cx="222047" cy="33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Open Sans Extra Bold"/>
                </a:rPr>
                <a:t>0 </a:t>
              </a:r>
            </a:p>
          </p:txBody>
        </p: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1198033" y="929196"/>
              <a:ext cx="7462435" cy="6997392"/>
              <a:chOff x="0" y="1765432"/>
              <a:chExt cx="17012575" cy="1595238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16116866"/>
                <a:ext cx="5103773" cy="1600955"/>
              </a:xfrm>
              <a:custGeom>
                <a:avLst/>
                <a:gdLst/>
                <a:ahLst/>
                <a:cxnLst/>
                <a:rect r="r" b="b" t="t" l="l"/>
                <a:pathLst>
                  <a:path h="1600955" w="5103773">
                    <a:moveTo>
                      <a:pt x="0" y="1600955"/>
                    </a:moveTo>
                    <a:lnTo>
                      <a:pt x="0" y="408302"/>
                    </a:lnTo>
                    <a:cubicBezTo>
                      <a:pt x="0" y="300014"/>
                      <a:pt x="43017" y="196160"/>
                      <a:pt x="119589" y="119589"/>
                    </a:cubicBezTo>
                    <a:cubicBezTo>
                      <a:pt x="196160" y="43017"/>
                      <a:pt x="300013" y="0"/>
                      <a:pt x="408302" y="0"/>
                    </a:cubicBezTo>
                    <a:lnTo>
                      <a:pt x="4695471" y="0"/>
                    </a:lnTo>
                    <a:cubicBezTo>
                      <a:pt x="4803759" y="0"/>
                      <a:pt x="4907612" y="43017"/>
                      <a:pt x="4984184" y="119589"/>
                    </a:cubicBezTo>
                    <a:cubicBezTo>
                      <a:pt x="5060755" y="196160"/>
                      <a:pt x="5103773" y="300014"/>
                      <a:pt x="5103773" y="408302"/>
                    </a:cubicBezTo>
                    <a:lnTo>
                      <a:pt x="5103773" y="1600955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5954401" y="9738451"/>
                <a:ext cx="5103773" cy="7979370"/>
              </a:xfrm>
              <a:custGeom>
                <a:avLst/>
                <a:gdLst/>
                <a:ahLst/>
                <a:cxnLst/>
                <a:rect r="r" b="b" t="t" l="l"/>
                <a:pathLst>
                  <a:path h="7979370" w="5103773">
                    <a:moveTo>
                      <a:pt x="0" y="7979370"/>
                    </a:moveTo>
                    <a:lnTo>
                      <a:pt x="0" y="408302"/>
                    </a:lnTo>
                    <a:cubicBezTo>
                      <a:pt x="1" y="182803"/>
                      <a:pt x="182803" y="0"/>
                      <a:pt x="408302" y="0"/>
                    </a:cubicBezTo>
                    <a:lnTo>
                      <a:pt x="4695471" y="0"/>
                    </a:lnTo>
                    <a:cubicBezTo>
                      <a:pt x="4920970" y="0"/>
                      <a:pt x="5103773" y="182803"/>
                      <a:pt x="5103773" y="408302"/>
                    </a:cubicBezTo>
                    <a:lnTo>
                      <a:pt x="5103773" y="797937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11908803" y="1765432"/>
                <a:ext cx="5103773" cy="15952389"/>
              </a:xfrm>
              <a:custGeom>
                <a:avLst/>
                <a:gdLst/>
                <a:ahLst/>
                <a:cxnLst/>
                <a:rect r="r" b="b" t="t" l="l"/>
                <a:pathLst>
                  <a:path h="15952389" w="5103773">
                    <a:moveTo>
                      <a:pt x="0" y="15952389"/>
                    </a:moveTo>
                    <a:lnTo>
                      <a:pt x="0" y="408302"/>
                    </a:lnTo>
                    <a:cubicBezTo>
                      <a:pt x="0" y="300013"/>
                      <a:pt x="43017" y="196160"/>
                      <a:pt x="119588" y="119589"/>
                    </a:cubicBezTo>
                    <a:cubicBezTo>
                      <a:pt x="196160" y="43017"/>
                      <a:pt x="300013" y="0"/>
                      <a:pt x="408302" y="0"/>
                    </a:cubicBezTo>
                    <a:lnTo>
                      <a:pt x="4695470" y="0"/>
                    </a:lnTo>
                    <a:cubicBezTo>
                      <a:pt x="4803758" y="0"/>
                      <a:pt x="4907612" y="43017"/>
                      <a:pt x="4984183" y="119589"/>
                    </a:cubicBezTo>
                    <a:cubicBezTo>
                      <a:pt x="5060755" y="196160"/>
                      <a:pt x="5103773" y="300013"/>
                      <a:pt x="5103773" y="408302"/>
                    </a:cubicBezTo>
                    <a:lnTo>
                      <a:pt x="5103773" y="1595238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name="TextBox 46" id="46"/>
          <p:cNvSpPr txBox="true"/>
          <p:nvPr/>
        </p:nvSpPr>
        <p:spPr>
          <a:xfrm rot="0">
            <a:off x="940267" y="8887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71690" y="1478713"/>
            <a:ext cx="3822799" cy="103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6"/>
              </a:lnSpc>
            </a:pPr>
            <a:r>
              <a:rPr lang="en-US" sz="2947">
                <a:solidFill>
                  <a:srgbClr val="000000"/>
                </a:solidFill>
                <a:latin typeface="Open Sans Bold"/>
              </a:rPr>
              <a:t>Estimativa de perda </a:t>
            </a:r>
          </a:p>
          <a:p>
            <a:pPr algn="just" marL="0" indent="0" lvl="0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Open Sans Bold"/>
              </a:rPr>
              <a:t>por vendas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603187" y="1478713"/>
            <a:ext cx="3822799" cy="103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26"/>
              </a:lnSpc>
            </a:pPr>
            <a:r>
              <a:rPr lang="en-US" sz="2947">
                <a:solidFill>
                  <a:srgbClr val="000000"/>
                </a:solidFill>
                <a:latin typeface="Open Sans Bold"/>
              </a:rPr>
              <a:t>Estimativa de perda </a:t>
            </a:r>
          </a:p>
          <a:p>
            <a:pPr algn="r" marL="0" indent="0" lvl="0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Open Sans Bold"/>
              </a:rPr>
              <a:t>por tempo ocioso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619640" y="9632159"/>
            <a:ext cx="30487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PESQUISA FEITA PELA UJET TEAM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945631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442021" y="4533817"/>
            <a:ext cx="2164313" cy="10481208"/>
            <a:chOff x="0" y="0"/>
            <a:chExt cx="6934389" cy="33581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34389" cy="33581448"/>
            </a:xfrm>
            <a:custGeom>
              <a:avLst/>
              <a:gdLst/>
              <a:ahLst/>
              <a:cxnLst/>
              <a:rect r="r" b="b" t="t" l="l"/>
              <a:pathLst>
                <a:path h="33581448" w="6934389">
                  <a:moveTo>
                    <a:pt x="0" y="0"/>
                  </a:moveTo>
                  <a:lnTo>
                    <a:pt x="6934389" y="0"/>
                  </a:lnTo>
                  <a:lnTo>
                    <a:pt x="6934389" y="33581448"/>
                  </a:lnTo>
                  <a:lnTo>
                    <a:pt x="0" y="33581448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97679" y="1681228"/>
            <a:ext cx="1069264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1012C"/>
                </a:solidFill>
                <a:latin typeface="Inter Bold"/>
              </a:rPr>
              <a:t>JUSTIFICATIVA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7971" y="3963680"/>
            <a:ext cx="17812058" cy="344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01012C"/>
                </a:solidFill>
                <a:latin typeface="Inter Bold"/>
              </a:rPr>
              <a:t>30%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9290" y="3684280"/>
            <a:ext cx="78475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 Bold"/>
              </a:rPr>
              <a:t>REDUÇÃO DE PERDAS DE ATÉ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6277" y="7332205"/>
            <a:ext cx="6628975" cy="67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Inter Bold"/>
              </a:rPr>
              <a:t>POR HORA DE DOWNTIME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926581" y="8232317"/>
            <a:ext cx="399519" cy="1025983"/>
            <a:chOff x="0" y="0"/>
            <a:chExt cx="1280047" cy="3287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3124603"/>
            <a:ext cx="8115300" cy="4803301"/>
            <a:chOff x="0" y="0"/>
            <a:chExt cx="2960483" cy="17522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0483" cy="1752257"/>
            </a:xfrm>
            <a:custGeom>
              <a:avLst/>
              <a:gdLst/>
              <a:ahLst/>
              <a:cxnLst/>
              <a:rect r="r" b="b" t="t" l="l"/>
              <a:pathLst>
                <a:path h="1752257" w="2960483">
                  <a:moveTo>
                    <a:pt x="0" y="0"/>
                  </a:moveTo>
                  <a:lnTo>
                    <a:pt x="2960483" y="0"/>
                  </a:lnTo>
                  <a:lnTo>
                    <a:pt x="2960483" y="1752257"/>
                  </a:lnTo>
                  <a:lnTo>
                    <a:pt x="0" y="1752257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124603"/>
            <a:ext cx="8115300" cy="4803301"/>
            <a:chOff x="0" y="0"/>
            <a:chExt cx="2960483" cy="1752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60483" cy="1752257"/>
            </a:xfrm>
            <a:custGeom>
              <a:avLst/>
              <a:gdLst/>
              <a:ahLst/>
              <a:cxnLst/>
              <a:rect r="r" b="b" t="t" l="l"/>
              <a:pathLst>
                <a:path h="1752257" w="2960483">
                  <a:moveTo>
                    <a:pt x="0" y="0"/>
                  </a:moveTo>
                  <a:lnTo>
                    <a:pt x="2960483" y="0"/>
                  </a:lnTo>
                  <a:lnTo>
                    <a:pt x="2960483" y="1752257"/>
                  </a:lnTo>
                  <a:lnTo>
                    <a:pt x="0" y="1752257"/>
                  </a:lnTo>
                  <a:close/>
                </a:path>
              </a:pathLst>
            </a:custGeom>
            <a:solidFill>
              <a:srgbClr val="A3A3A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97679" y="1681228"/>
            <a:ext cx="1069264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DESAFIOS E PROBLEMAS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0740" y="3738840"/>
            <a:ext cx="1731219" cy="49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71616"/>
                </a:solidFill>
                <a:latin typeface="Open Sans Bold"/>
              </a:rPr>
              <a:t>Desafios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0713" y="4632490"/>
            <a:ext cx="5191907" cy="245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 Semi-Bold"/>
              </a:rPr>
              <a:t>Gestão de Sobrecargas</a:t>
            </a:r>
          </a:p>
          <a:p>
            <a:pPr algn="just">
              <a:lnSpc>
                <a:spcPts val="2799"/>
              </a:lnSpc>
            </a:pP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 Semi-Bold"/>
              </a:rPr>
              <a:t>Reputação da Empresa</a:t>
            </a:r>
          </a:p>
          <a:p>
            <a:pPr algn="just">
              <a:lnSpc>
                <a:spcPts val="2799"/>
              </a:lnSpc>
            </a:pP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171616"/>
                </a:solidFill>
                <a:latin typeface="Open Sans Semi-Bold"/>
              </a:rPr>
              <a:t>Adaptação às necessidades dos Clientes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17773" y="3738840"/>
            <a:ext cx="2272548" cy="49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</a:rPr>
              <a:t>Problemas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59777" y="4632490"/>
            <a:ext cx="5588540" cy="174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 Semi-Bold"/>
              </a:rPr>
              <a:t>Sobrecarga de Chamadas</a:t>
            </a:r>
          </a:p>
          <a:p>
            <a:pPr algn="just">
              <a:lnSpc>
                <a:spcPts val="2799"/>
              </a:lnSpc>
            </a:pPr>
          </a:p>
          <a:p>
            <a:pPr algn="just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 Semi-Bold"/>
              </a:rPr>
              <a:t>Interrupções Técnicas</a:t>
            </a:r>
          </a:p>
          <a:p>
            <a:pPr algn="just">
              <a:lnSpc>
                <a:spcPts val="2799"/>
              </a:lnSpc>
            </a:pPr>
          </a:p>
          <a:p>
            <a:pPr algn="just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 Semi-Bold"/>
              </a:rPr>
              <a:t>Manutenção e Atualização da máquina</a:t>
            </a:r>
          </a:p>
        </p:txBody>
      </p:sp>
      <p:grpSp>
        <p:nvGrpSpPr>
          <p:cNvPr name="Group 16" id="16"/>
          <p:cNvGrpSpPr/>
          <p:nvPr/>
        </p:nvGrpSpPr>
        <p:grpSpPr>
          <a:xfrm rot="-5400000">
            <a:off x="9080229" y="4919851"/>
            <a:ext cx="127542" cy="9033039"/>
            <a:chOff x="0" y="0"/>
            <a:chExt cx="408639" cy="289415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8639" cy="28941564"/>
            </a:xfrm>
            <a:custGeom>
              <a:avLst/>
              <a:gdLst/>
              <a:ahLst/>
              <a:cxnLst/>
              <a:rect r="r" b="b" t="t" l="l"/>
              <a:pathLst>
                <a:path h="28941564" w="408639">
                  <a:moveTo>
                    <a:pt x="0" y="0"/>
                  </a:moveTo>
                  <a:lnTo>
                    <a:pt x="408639" y="0"/>
                  </a:lnTo>
                  <a:lnTo>
                    <a:pt x="408639" y="28941564"/>
                  </a:lnTo>
                  <a:lnTo>
                    <a:pt x="0" y="28941564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867" y="736356"/>
            <a:ext cx="1862846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73621" y="984419"/>
            <a:ext cx="12644481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DIAGRAMA DE VISÃO DE NEGÓCIO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112890" y="2787128"/>
            <a:ext cx="1212022" cy="1866218"/>
            <a:chOff x="0" y="0"/>
            <a:chExt cx="1616029" cy="24882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781" cy="2488291"/>
            </a:xfrm>
            <a:custGeom>
              <a:avLst/>
              <a:gdLst/>
              <a:ahLst/>
              <a:cxnLst/>
              <a:rect r="r" b="b" t="t" l="l"/>
              <a:pathLst>
                <a:path h="2488291" w="1456781">
                  <a:moveTo>
                    <a:pt x="0" y="0"/>
                  </a:moveTo>
                  <a:lnTo>
                    <a:pt x="1456781" y="0"/>
                  </a:lnTo>
                  <a:lnTo>
                    <a:pt x="1456781" y="2488291"/>
                  </a:lnTo>
                  <a:lnTo>
                    <a:pt x="0" y="2488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28391" y="1669444"/>
              <a:ext cx="887639" cy="818847"/>
            </a:xfrm>
            <a:custGeom>
              <a:avLst/>
              <a:gdLst/>
              <a:ahLst/>
              <a:cxnLst/>
              <a:rect r="r" b="b" t="t" l="l"/>
              <a:pathLst>
                <a:path h="818847" w="887639">
                  <a:moveTo>
                    <a:pt x="0" y="0"/>
                  </a:moveTo>
                  <a:lnTo>
                    <a:pt x="887638" y="0"/>
                  </a:lnTo>
                  <a:lnTo>
                    <a:pt x="887638" y="818847"/>
                  </a:lnTo>
                  <a:lnTo>
                    <a:pt x="0" y="818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008340" y="2888991"/>
            <a:ext cx="1635287" cy="1662491"/>
          </a:xfrm>
          <a:custGeom>
            <a:avLst/>
            <a:gdLst/>
            <a:ahLst/>
            <a:cxnLst/>
            <a:rect r="r" b="b" t="t" l="l"/>
            <a:pathLst>
              <a:path h="1662491" w="1635287">
                <a:moveTo>
                  <a:pt x="0" y="0"/>
                </a:moveTo>
                <a:lnTo>
                  <a:pt x="1635287" y="0"/>
                </a:lnTo>
                <a:lnTo>
                  <a:pt x="1635287" y="1662492"/>
                </a:lnTo>
                <a:lnTo>
                  <a:pt x="0" y="1662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27054" y="3087410"/>
            <a:ext cx="2311699" cy="1265655"/>
          </a:xfrm>
          <a:custGeom>
            <a:avLst/>
            <a:gdLst/>
            <a:ahLst/>
            <a:cxnLst/>
            <a:rect r="r" b="b" t="t" l="l"/>
            <a:pathLst>
              <a:path h="1265655" w="2311699">
                <a:moveTo>
                  <a:pt x="0" y="0"/>
                </a:moveTo>
                <a:lnTo>
                  <a:pt x="2311699" y="0"/>
                </a:lnTo>
                <a:lnTo>
                  <a:pt x="2311699" y="1265655"/>
                </a:lnTo>
                <a:lnTo>
                  <a:pt x="0" y="1265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21945" y="3124048"/>
            <a:ext cx="1894401" cy="1529298"/>
          </a:xfrm>
          <a:custGeom>
            <a:avLst/>
            <a:gdLst/>
            <a:ahLst/>
            <a:cxnLst/>
            <a:rect r="r" b="b" t="t" l="l"/>
            <a:pathLst>
              <a:path h="1529298" w="1894401">
                <a:moveTo>
                  <a:pt x="0" y="0"/>
                </a:moveTo>
                <a:lnTo>
                  <a:pt x="1894402" y="0"/>
                </a:lnTo>
                <a:lnTo>
                  <a:pt x="1894402" y="1529298"/>
                </a:lnTo>
                <a:lnTo>
                  <a:pt x="0" y="15292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37138" y="6199817"/>
            <a:ext cx="1288861" cy="1607424"/>
          </a:xfrm>
          <a:custGeom>
            <a:avLst/>
            <a:gdLst/>
            <a:ahLst/>
            <a:cxnLst/>
            <a:rect r="r" b="b" t="t" l="l"/>
            <a:pathLst>
              <a:path h="1607424" w="1288861">
                <a:moveTo>
                  <a:pt x="0" y="0"/>
                </a:moveTo>
                <a:lnTo>
                  <a:pt x="1288862" y="0"/>
                </a:lnTo>
                <a:lnTo>
                  <a:pt x="1288862" y="1607424"/>
                </a:lnTo>
                <a:lnTo>
                  <a:pt x="0" y="16074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36127" y="6199817"/>
            <a:ext cx="1631184" cy="1565937"/>
          </a:xfrm>
          <a:custGeom>
            <a:avLst/>
            <a:gdLst/>
            <a:ahLst/>
            <a:cxnLst/>
            <a:rect r="r" b="b" t="t" l="l"/>
            <a:pathLst>
              <a:path h="1565937" w="1631184">
                <a:moveTo>
                  <a:pt x="0" y="0"/>
                </a:moveTo>
                <a:lnTo>
                  <a:pt x="1631184" y="0"/>
                </a:lnTo>
                <a:lnTo>
                  <a:pt x="1631184" y="1565937"/>
                </a:lnTo>
                <a:lnTo>
                  <a:pt x="0" y="15659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43527" y="6009637"/>
            <a:ext cx="1547578" cy="1756117"/>
          </a:xfrm>
          <a:custGeom>
            <a:avLst/>
            <a:gdLst/>
            <a:ahLst/>
            <a:cxnLst/>
            <a:rect r="r" b="b" t="t" l="l"/>
            <a:pathLst>
              <a:path h="1756117" w="1547578">
                <a:moveTo>
                  <a:pt x="0" y="0"/>
                </a:moveTo>
                <a:lnTo>
                  <a:pt x="1547578" y="0"/>
                </a:lnTo>
                <a:lnTo>
                  <a:pt x="1547578" y="1756117"/>
                </a:lnTo>
                <a:lnTo>
                  <a:pt x="0" y="17561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3918841" y="2344147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2089499" y="0"/>
                </a:moveTo>
                <a:lnTo>
                  <a:pt x="0" y="0"/>
                </a:lnTo>
                <a:lnTo>
                  <a:pt x="0" y="1089689"/>
                </a:lnTo>
                <a:lnTo>
                  <a:pt x="2089499" y="1089689"/>
                </a:lnTo>
                <a:lnTo>
                  <a:pt x="208949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992265" y="4881948"/>
            <a:ext cx="2481968" cy="91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Após Confirmação, enviamos o Produto ao Cliente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7643627" y="2344147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2089499" y="0"/>
                </a:moveTo>
                <a:lnTo>
                  <a:pt x="0" y="0"/>
                </a:lnTo>
                <a:lnTo>
                  <a:pt x="0" y="1089689"/>
                </a:lnTo>
                <a:lnTo>
                  <a:pt x="2089499" y="1089689"/>
                </a:lnTo>
                <a:lnTo>
                  <a:pt x="2089499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1416318" y="2344147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2089499" y="0"/>
                </a:moveTo>
                <a:lnTo>
                  <a:pt x="0" y="0"/>
                </a:lnTo>
                <a:lnTo>
                  <a:pt x="0" y="1089689"/>
                </a:lnTo>
                <a:lnTo>
                  <a:pt x="2089499" y="1089689"/>
                </a:lnTo>
                <a:lnTo>
                  <a:pt x="208949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7348890">
            <a:off x="13505817" y="6056447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2089499" y="0"/>
                </a:moveTo>
                <a:lnTo>
                  <a:pt x="0" y="0"/>
                </a:lnTo>
                <a:lnTo>
                  <a:pt x="0" y="1089689"/>
                </a:lnTo>
                <a:lnTo>
                  <a:pt x="2089499" y="1089689"/>
                </a:lnTo>
                <a:lnTo>
                  <a:pt x="2089499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57475" y="5799182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0" y="0"/>
                </a:moveTo>
                <a:lnTo>
                  <a:pt x="2089499" y="0"/>
                </a:lnTo>
                <a:lnTo>
                  <a:pt x="2089499" y="1089689"/>
                </a:lnTo>
                <a:lnTo>
                  <a:pt x="0" y="10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37380" y="5913840"/>
            <a:ext cx="2089499" cy="1089689"/>
          </a:xfrm>
          <a:custGeom>
            <a:avLst/>
            <a:gdLst/>
            <a:ahLst/>
            <a:cxnLst/>
            <a:rect r="r" b="b" t="t" l="l"/>
            <a:pathLst>
              <a:path h="1089689" w="2089499">
                <a:moveTo>
                  <a:pt x="0" y="0"/>
                </a:moveTo>
                <a:lnTo>
                  <a:pt x="2089498" y="0"/>
                </a:lnTo>
                <a:lnTo>
                  <a:pt x="2089498" y="1089689"/>
                </a:lnTo>
                <a:lnTo>
                  <a:pt x="0" y="108968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620487" y="4937931"/>
            <a:ext cx="2196829" cy="60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Servidores Caindo com Frequência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83714" y="4881948"/>
            <a:ext cx="2196829" cy="60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Queda Gera Prejuízos Severos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5055" y="4881948"/>
            <a:ext cx="2595697" cy="60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Cliente se Cadastra em nosso Site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81887" y="7828075"/>
            <a:ext cx="3399364" cy="91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A Aplicação Coleta Dados do Hardware desejado e Armazena no Banco de Dados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16623" y="7828075"/>
            <a:ext cx="3618741" cy="91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Os dados são transformados em Dashboards para melhor visualização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7945" y="7828075"/>
            <a:ext cx="3618741" cy="91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sz="1758">
                <a:solidFill>
                  <a:srgbClr val="000000"/>
                </a:solidFill>
                <a:latin typeface="Open Sans Extra Bold"/>
              </a:rPr>
              <a:t>As dashboards ajudam na tomada de decisão e redução de perdas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7936106" y="8232317"/>
            <a:ext cx="399519" cy="1025983"/>
            <a:chOff x="0" y="0"/>
            <a:chExt cx="1280047" cy="32872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19050" y="4579459"/>
            <a:ext cx="399519" cy="1025983"/>
            <a:chOff x="0" y="0"/>
            <a:chExt cx="1280047" cy="32872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7917056" y="2233925"/>
            <a:ext cx="399519" cy="1025983"/>
            <a:chOff x="0" y="0"/>
            <a:chExt cx="1280047" cy="328721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97525" cy="5143500"/>
            <a:chOff x="0" y="0"/>
            <a:chExt cx="2439670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483" r="0" b="34036"/>
            <a:stretch>
              <a:fillRect/>
            </a:stretch>
          </p:blipFill>
          <p:spPr>
            <a:xfrm flipH="false" flipV="false">
              <a:off x="0" y="0"/>
              <a:ext cx="24396700" cy="6858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5143500"/>
            <a:chOff x="0" y="0"/>
            <a:chExt cx="4816593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71616">
                <a:alpha val="6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31198" y="764931"/>
            <a:ext cx="456205" cy="263769"/>
          </a:xfrm>
          <a:custGeom>
            <a:avLst/>
            <a:gdLst/>
            <a:ahLst/>
            <a:cxnLst/>
            <a:rect r="r" b="b" t="t" l="l"/>
            <a:pathLst>
              <a:path h="263769" w="456205">
                <a:moveTo>
                  <a:pt x="0" y="0"/>
                </a:moveTo>
                <a:lnTo>
                  <a:pt x="456204" y="0"/>
                </a:lnTo>
                <a:lnTo>
                  <a:pt x="456204" y="263769"/>
                </a:lnTo>
                <a:lnTo>
                  <a:pt x="0" y="26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945631" y="8232317"/>
            <a:ext cx="399519" cy="1025983"/>
            <a:chOff x="0" y="0"/>
            <a:chExt cx="1280047" cy="32872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01012C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87867" y="736356"/>
            <a:ext cx="2214817" cy="25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 Bold"/>
              </a:rPr>
              <a:t>MEMORY ANALYTICS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5502" y="5455624"/>
            <a:ext cx="393699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PERSONAS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59602" y="7511182"/>
            <a:ext cx="636879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LEAN UX CANVAS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08884" y="6483403"/>
            <a:ext cx="5698619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USERS STORIES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23986" y="8626154"/>
            <a:ext cx="724002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</a:rPr>
              <a:t>PRODUCT BACKLOG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DAFtlbQVcM4</dc:identifier>
  <dcterms:modified xsi:type="dcterms:W3CDTF">2011-08-01T06:04:30Z</dcterms:modified>
  <cp:revision>1</cp:revision>
  <dc:title>Black and White Modern Company Presentation</dc:title>
</cp:coreProperties>
</file>